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9" r:id="rId4"/>
  </p:sldMasterIdLst>
  <p:notesMasterIdLst>
    <p:notesMasterId r:id="rId28"/>
  </p:notesMasterIdLst>
  <p:sldIdLst>
    <p:sldId id="256" r:id="rId5"/>
    <p:sldId id="262" r:id="rId6"/>
    <p:sldId id="257" r:id="rId7"/>
    <p:sldId id="261" r:id="rId8"/>
    <p:sldId id="266" r:id="rId9"/>
    <p:sldId id="267" r:id="rId10"/>
    <p:sldId id="268" r:id="rId11"/>
    <p:sldId id="269" r:id="rId12"/>
    <p:sldId id="263" r:id="rId13"/>
    <p:sldId id="264" r:id="rId14"/>
    <p:sldId id="272" r:id="rId15"/>
    <p:sldId id="273" r:id="rId16"/>
    <p:sldId id="274" r:id="rId17"/>
    <p:sldId id="265" r:id="rId18"/>
    <p:sldId id="270" r:id="rId19"/>
    <p:sldId id="271" r:id="rId20"/>
    <p:sldId id="275" r:id="rId21"/>
    <p:sldId id="276" r:id="rId22"/>
    <p:sldId id="277" r:id="rId23"/>
    <p:sldId id="278" r:id="rId24"/>
    <p:sldId id="279" r:id="rId25"/>
    <p:sldId id="280" r:id="rId26"/>
    <p:sldId id="26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25" autoAdjust="0"/>
    <p:restoredTop sz="75469"/>
  </p:normalViewPr>
  <p:slideViewPr>
    <p:cSldViewPr snapToGrid="0">
      <p:cViewPr>
        <p:scale>
          <a:sx n="69" d="100"/>
          <a:sy n="69" d="100"/>
        </p:scale>
        <p:origin x="15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8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AAC263CB-8256-4B03-92FE-1622698FB3E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WIFI HISTORY</a:t>
          </a:r>
          <a:endParaRPr lang="en-US" dirty="0"/>
        </a:p>
      </dgm:t>
    </dgm:pt>
    <dgm:pt modelId="{0BEED663-FC38-4EAD-940F-4C475D2C87DB}" type="parTrans" cxnId="{C5E94186-9CB6-4C42-92B3-C546CC53A7B9}">
      <dgm:prSet/>
      <dgm:spPr/>
      <dgm:t>
        <a:bodyPr/>
        <a:lstStyle/>
        <a:p>
          <a:endParaRPr lang="en-US"/>
        </a:p>
      </dgm:t>
    </dgm:pt>
    <dgm:pt modelId="{808B76D0-8EC7-469A-93AC-7A6017188A9D}" type="sibTrans" cxnId="{C5E94186-9CB6-4C42-92B3-C546CC53A7B9}">
      <dgm:prSet/>
      <dgm:spPr/>
      <dgm:t>
        <a:bodyPr/>
        <a:lstStyle/>
        <a:p>
          <a:endParaRPr lang="en-US"/>
        </a:p>
      </dgm:t>
    </dgm:pt>
    <dgm:pt modelId="{4E8D2E69-0173-4BD3-B96A-7A9C5DD12B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WIFI BASICS</a:t>
          </a:r>
          <a:endParaRPr lang="en-US" dirty="0"/>
        </a:p>
      </dgm:t>
    </dgm:pt>
    <dgm:pt modelId="{B954BF22-E3B3-4A1C-802E-590228BE2D9C}" type="parTrans" cxnId="{0F866C41-EB5F-47BD-A2CD-A58671F15B67}">
      <dgm:prSet/>
      <dgm:spPr/>
      <dgm:t>
        <a:bodyPr/>
        <a:lstStyle/>
        <a:p>
          <a:endParaRPr lang="en-US"/>
        </a:p>
      </dgm:t>
    </dgm:pt>
    <dgm:pt modelId="{FEF1E80E-8A9E-4B0A-817C-2A4CFDCF3FB2}" type="sibTrans" cxnId="{0F866C41-EB5F-47BD-A2CD-A58671F15B67}">
      <dgm:prSet/>
      <dgm:spPr/>
      <dgm:t>
        <a:bodyPr/>
        <a:lstStyle/>
        <a:p>
          <a:endParaRPr lang="en-US"/>
        </a:p>
      </dgm:t>
    </dgm:pt>
    <dgm:pt modelId="{93A6A030-ABAB-4EFA-B539-0FDB3E07C1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WIFI STANDARDS</a:t>
          </a:r>
          <a:endParaRPr lang="en-US" dirty="0"/>
        </a:p>
      </dgm:t>
    </dgm:pt>
    <dgm:pt modelId="{3D674B97-6DC6-4A12-85BA-0976D3064237}" type="parTrans" cxnId="{4B40C8DC-6B57-4F5B-8440-7241C649700B}">
      <dgm:prSet/>
      <dgm:spPr/>
      <dgm:t>
        <a:bodyPr/>
        <a:lstStyle/>
        <a:p>
          <a:endParaRPr lang="en-US"/>
        </a:p>
      </dgm:t>
    </dgm:pt>
    <dgm:pt modelId="{BFE0749E-E343-4A6F-BD09-2810EE6B4BD7}" type="sibTrans" cxnId="{4B40C8DC-6B57-4F5B-8440-7241C649700B}">
      <dgm:prSet/>
      <dgm:spPr/>
      <dgm:t>
        <a:bodyPr/>
        <a:lstStyle/>
        <a:p>
          <a:endParaRPr lang="en-US"/>
        </a:p>
      </dgm:t>
    </dgm:pt>
    <dgm:pt modelId="{76D56F19-2708-49DB-8F92-D8AC45F23A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smtClean="0"/>
            <a:t>SCHOOL SPECIFIC CHALLENGES</a:t>
          </a:r>
          <a:endParaRPr lang="en-US" dirty="0"/>
        </a:p>
      </dgm:t>
    </dgm:pt>
    <dgm:pt modelId="{9D5610C2-0A12-494A-AC46-8DD17C08B09F}" type="parTrans" cxnId="{32E90211-17E0-4DDF-9274-DD3E46D811B8}">
      <dgm:prSet/>
      <dgm:spPr/>
      <dgm:t>
        <a:bodyPr/>
        <a:lstStyle/>
        <a:p>
          <a:endParaRPr lang="en-US"/>
        </a:p>
      </dgm:t>
    </dgm:pt>
    <dgm:pt modelId="{EC8965A1-F755-4945-8AAC-DCF1F68F011E}" type="sibTrans" cxnId="{32E90211-17E0-4DDF-9274-DD3E46D811B8}">
      <dgm:prSet/>
      <dgm:spPr/>
      <dgm:t>
        <a:bodyPr/>
        <a:lstStyle/>
        <a:p>
          <a:endParaRPr lang="en-US"/>
        </a:p>
      </dgm:t>
    </dgm:pt>
    <dgm:pt modelId="{62F8266B-222B-4ACF-8613-2C8D6376E5BD}" type="pres">
      <dgm:prSet presAssocID="{D4503D04-C97E-4622-AE07-D0307CB3B4C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FD8F56-D6B7-417A-923A-010E4B5FF0CD}" type="pres">
      <dgm:prSet presAssocID="{AAC263CB-8256-4B03-92FE-1622698FB3E9}" presName="compNode" presStyleCnt="0"/>
      <dgm:spPr/>
    </dgm:pt>
    <dgm:pt modelId="{08450877-B8C0-4FE2-B6DB-B88F20C8574C}" type="pres">
      <dgm:prSet presAssocID="{AAC263CB-8256-4B03-92FE-1622698FB3E9}" presName="bgRect" presStyleLbl="bgShp" presStyleIdx="0" presStyleCnt="4"/>
      <dgm:spPr/>
    </dgm:pt>
    <dgm:pt modelId="{BB7E5F84-64F2-4718-BACC-301BBCDC9D3A}" type="pres">
      <dgm:prSet presAssocID="{AAC263CB-8256-4B03-92FE-1622698FB3E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D7E1920B-5F09-4283-BAA8-B0012E66F14A}" type="pres">
      <dgm:prSet presAssocID="{AAC263CB-8256-4B03-92FE-1622698FB3E9}" presName="spaceRect" presStyleCnt="0"/>
      <dgm:spPr/>
    </dgm:pt>
    <dgm:pt modelId="{30E9CA6C-A0F7-4BE8-9B77-EE5C9EF005B7}" type="pres">
      <dgm:prSet presAssocID="{AAC263CB-8256-4B03-92FE-1622698FB3E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5497209-36D8-474C-9F50-43B26DAE367B}" type="pres">
      <dgm:prSet presAssocID="{808B76D0-8EC7-469A-93AC-7A6017188A9D}" presName="sibTrans" presStyleCnt="0"/>
      <dgm:spPr/>
    </dgm:pt>
    <dgm:pt modelId="{FB1D870E-AB7C-40E3-AA7F-3EC612E6F71C}" type="pres">
      <dgm:prSet presAssocID="{4E8D2E69-0173-4BD3-B96A-7A9C5DD12B47}" presName="compNode" presStyleCnt="0"/>
      <dgm:spPr/>
    </dgm:pt>
    <dgm:pt modelId="{B9A40EDB-694E-464C-8356-AEE8787842F2}" type="pres">
      <dgm:prSet presAssocID="{4E8D2E69-0173-4BD3-B96A-7A9C5DD12B47}" presName="bgRect" presStyleLbl="bgShp" presStyleIdx="1" presStyleCnt="4"/>
      <dgm:spPr/>
    </dgm:pt>
    <dgm:pt modelId="{8B8D9FA1-74BB-4EA5-B65F-49B870DCE4EB}" type="pres">
      <dgm:prSet presAssocID="{4E8D2E69-0173-4BD3-B96A-7A9C5DD12B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FE35795C-E288-448C-BF98-006011EF35C1}" type="pres">
      <dgm:prSet presAssocID="{4E8D2E69-0173-4BD3-B96A-7A9C5DD12B47}" presName="spaceRect" presStyleCnt="0"/>
      <dgm:spPr/>
    </dgm:pt>
    <dgm:pt modelId="{4258831D-960B-4D2D-A65E-513B92084C01}" type="pres">
      <dgm:prSet presAssocID="{4E8D2E69-0173-4BD3-B96A-7A9C5DD12B47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849AED6-7C24-47EC-B39A-6EC2169AAAEC}" type="pres">
      <dgm:prSet presAssocID="{FEF1E80E-8A9E-4B0A-817C-2A4CFDCF3FB2}" presName="sibTrans" presStyleCnt="0"/>
      <dgm:spPr/>
    </dgm:pt>
    <dgm:pt modelId="{344EF6F7-386A-468B-9D66-8046D158DFC8}" type="pres">
      <dgm:prSet presAssocID="{93A6A030-ABAB-4EFA-B539-0FDB3E07C1EF}" presName="compNode" presStyleCnt="0"/>
      <dgm:spPr/>
    </dgm:pt>
    <dgm:pt modelId="{9DD6C5DE-B838-492F-B4A8-49E4DE8C5CF5}" type="pres">
      <dgm:prSet presAssocID="{93A6A030-ABAB-4EFA-B539-0FDB3E07C1EF}" presName="bgRect" presStyleLbl="bgShp" presStyleIdx="2" presStyleCnt="4"/>
      <dgm:spPr/>
    </dgm:pt>
    <dgm:pt modelId="{3CD2D8A7-CAF8-4A2F-A324-BDF8CFA66908}" type="pres">
      <dgm:prSet presAssocID="{93A6A030-ABAB-4EFA-B539-0FDB3E07C1E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343D945D-C209-4E7A-8D9B-BCF7127718D8}" type="pres">
      <dgm:prSet presAssocID="{93A6A030-ABAB-4EFA-B539-0FDB3E07C1EF}" presName="spaceRect" presStyleCnt="0"/>
      <dgm:spPr/>
    </dgm:pt>
    <dgm:pt modelId="{ECA97BE5-E798-4AEE-9404-4E43192F5136}" type="pres">
      <dgm:prSet presAssocID="{93A6A030-ABAB-4EFA-B539-0FDB3E07C1EF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890CB11-26D0-4233-A3B2-FE616B33A810}" type="pres">
      <dgm:prSet presAssocID="{BFE0749E-E343-4A6F-BD09-2810EE6B4BD7}" presName="sibTrans" presStyleCnt="0"/>
      <dgm:spPr/>
    </dgm:pt>
    <dgm:pt modelId="{25E7A08B-6A02-49D1-8C9D-FCE9C92A1AC5}" type="pres">
      <dgm:prSet presAssocID="{76D56F19-2708-49DB-8F92-D8AC45F23A9A}" presName="compNode" presStyleCnt="0"/>
      <dgm:spPr/>
    </dgm:pt>
    <dgm:pt modelId="{984F7435-4B4C-47D4-B03E-CC8917BDBDBB}" type="pres">
      <dgm:prSet presAssocID="{76D56F19-2708-49DB-8F92-D8AC45F23A9A}" presName="bgRect" presStyleLbl="bgShp" presStyleIdx="3" presStyleCnt="4"/>
      <dgm:spPr/>
    </dgm:pt>
    <dgm:pt modelId="{D3271400-E9D7-4481-8E98-7952ACC542C2}" type="pres">
      <dgm:prSet presAssocID="{76D56F19-2708-49DB-8F92-D8AC45F23A9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3EB25EBA-A880-4DC7-908E-0568144BFBD1}" type="pres">
      <dgm:prSet presAssocID="{76D56F19-2708-49DB-8F92-D8AC45F23A9A}" presName="spaceRect" presStyleCnt="0"/>
      <dgm:spPr/>
    </dgm:pt>
    <dgm:pt modelId="{F2EA86B5-8AF6-40E0-BDDB-512587036C8B}" type="pres">
      <dgm:prSet presAssocID="{76D56F19-2708-49DB-8F92-D8AC45F23A9A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AFE0042D-F8CA-4F9C-B780-65750DC87CEC}" type="presOf" srcId="{76D56F19-2708-49DB-8F92-D8AC45F23A9A}" destId="{F2EA86B5-8AF6-40E0-BDDB-512587036C8B}" srcOrd="0" destOrd="0" presId="urn:microsoft.com/office/officeart/2018/2/layout/IconVerticalSoli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9DACE70A-4FEB-433A-900C-46A1377C5716}" type="presOf" srcId="{AAC263CB-8256-4B03-92FE-1622698FB3E9}" destId="{30E9CA6C-A0F7-4BE8-9B77-EE5C9EF005B7}" srcOrd="0" destOrd="0" presId="urn:microsoft.com/office/officeart/2018/2/layout/IconVerticalSolidList"/>
    <dgm:cxn modelId="{F248DBAE-9D9B-462B-998C-1322E596929F}" type="presOf" srcId="{93A6A030-ABAB-4EFA-B539-0FDB3E07C1EF}" destId="{ECA97BE5-E798-4AEE-9404-4E43192F5136}" srcOrd="0" destOrd="0" presId="urn:microsoft.com/office/officeart/2018/2/layout/IconVerticalSolidList"/>
    <dgm:cxn modelId="{F236B04A-0845-45D6-B99A-98DBB252074F}" type="presOf" srcId="{4E8D2E69-0173-4BD3-B96A-7A9C5DD12B47}" destId="{4258831D-960B-4D2D-A65E-513B92084C01}" srcOrd="0" destOrd="0" presId="urn:microsoft.com/office/officeart/2018/2/layout/IconVerticalSolidList"/>
    <dgm:cxn modelId="{66D0D100-FB07-44A7-8ACC-C79CE174D2D7}" type="presOf" srcId="{D4503D04-C97E-4622-AE07-D0307CB3B4CA}" destId="{62F8266B-222B-4ACF-8613-2C8D6376E5BD}" srcOrd="0" destOrd="0" presId="urn:microsoft.com/office/officeart/2018/2/layout/IconVerticalSolidList"/>
    <dgm:cxn modelId="{32E90211-17E0-4DDF-9274-DD3E46D811B8}" srcId="{D4503D04-C97E-4622-AE07-D0307CB3B4CA}" destId="{76D56F19-2708-49DB-8F92-D8AC45F23A9A}" srcOrd="3" destOrd="0" parTransId="{9D5610C2-0A12-494A-AC46-8DD17C08B09F}" sibTransId="{EC8965A1-F755-4945-8AAC-DCF1F68F011E}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8CA5002F-95FA-436B-966F-7B8BA099F8C0}" type="presParOf" srcId="{62F8266B-222B-4ACF-8613-2C8D6376E5BD}" destId="{34FD8F56-D6B7-417A-923A-010E4B5FF0CD}" srcOrd="0" destOrd="0" presId="urn:microsoft.com/office/officeart/2018/2/layout/IconVerticalSolidList"/>
    <dgm:cxn modelId="{3E84FCFB-F2E6-496C-9124-8BCCBAF7581E}" type="presParOf" srcId="{34FD8F56-D6B7-417A-923A-010E4B5FF0CD}" destId="{08450877-B8C0-4FE2-B6DB-B88F20C8574C}" srcOrd="0" destOrd="0" presId="urn:microsoft.com/office/officeart/2018/2/layout/IconVerticalSolidList"/>
    <dgm:cxn modelId="{5AAB9D67-2058-4B02-ACAE-9010504CFA8D}" type="presParOf" srcId="{34FD8F56-D6B7-417A-923A-010E4B5FF0CD}" destId="{BB7E5F84-64F2-4718-BACC-301BBCDC9D3A}" srcOrd="1" destOrd="0" presId="urn:microsoft.com/office/officeart/2018/2/layout/IconVerticalSolidList"/>
    <dgm:cxn modelId="{60640685-0CF7-48C8-A8EF-553779FD445D}" type="presParOf" srcId="{34FD8F56-D6B7-417A-923A-010E4B5FF0CD}" destId="{D7E1920B-5F09-4283-BAA8-B0012E66F14A}" srcOrd="2" destOrd="0" presId="urn:microsoft.com/office/officeart/2018/2/layout/IconVerticalSolidList"/>
    <dgm:cxn modelId="{6FE12CDB-D070-4C97-8AE1-997533C4A8AB}" type="presParOf" srcId="{34FD8F56-D6B7-417A-923A-010E4B5FF0CD}" destId="{30E9CA6C-A0F7-4BE8-9B77-EE5C9EF005B7}" srcOrd="3" destOrd="0" presId="urn:microsoft.com/office/officeart/2018/2/layout/IconVerticalSolidList"/>
    <dgm:cxn modelId="{89F45104-A3AE-4AA5-8376-E3E54E87635B}" type="presParOf" srcId="{62F8266B-222B-4ACF-8613-2C8D6376E5BD}" destId="{75497209-36D8-474C-9F50-43B26DAE367B}" srcOrd="1" destOrd="0" presId="urn:microsoft.com/office/officeart/2018/2/layout/IconVerticalSolidList"/>
    <dgm:cxn modelId="{F53E1E41-AFBD-4F42-B954-620893A507D2}" type="presParOf" srcId="{62F8266B-222B-4ACF-8613-2C8D6376E5BD}" destId="{FB1D870E-AB7C-40E3-AA7F-3EC612E6F71C}" srcOrd="2" destOrd="0" presId="urn:microsoft.com/office/officeart/2018/2/layout/IconVerticalSolidList"/>
    <dgm:cxn modelId="{ECA76847-5AC0-4769-B961-BD6FBFA2D2F3}" type="presParOf" srcId="{FB1D870E-AB7C-40E3-AA7F-3EC612E6F71C}" destId="{B9A40EDB-694E-464C-8356-AEE8787842F2}" srcOrd="0" destOrd="0" presId="urn:microsoft.com/office/officeart/2018/2/layout/IconVerticalSolidList"/>
    <dgm:cxn modelId="{E9875D05-A2CA-4949-A0EC-E659F0F81F59}" type="presParOf" srcId="{FB1D870E-AB7C-40E3-AA7F-3EC612E6F71C}" destId="{8B8D9FA1-74BB-4EA5-B65F-49B870DCE4EB}" srcOrd="1" destOrd="0" presId="urn:microsoft.com/office/officeart/2018/2/layout/IconVerticalSolidList"/>
    <dgm:cxn modelId="{F5076418-1870-49C0-A665-417CB498B6D1}" type="presParOf" srcId="{FB1D870E-AB7C-40E3-AA7F-3EC612E6F71C}" destId="{FE35795C-E288-448C-BF98-006011EF35C1}" srcOrd="2" destOrd="0" presId="urn:microsoft.com/office/officeart/2018/2/layout/IconVerticalSolidList"/>
    <dgm:cxn modelId="{8B6CAA02-B9CA-4F7C-A2C4-A376BC49C448}" type="presParOf" srcId="{FB1D870E-AB7C-40E3-AA7F-3EC612E6F71C}" destId="{4258831D-960B-4D2D-A65E-513B92084C01}" srcOrd="3" destOrd="0" presId="urn:microsoft.com/office/officeart/2018/2/layout/IconVerticalSolidList"/>
    <dgm:cxn modelId="{E0C19E8F-4424-498D-BF7E-0A0F0C17D704}" type="presParOf" srcId="{62F8266B-222B-4ACF-8613-2C8D6376E5BD}" destId="{4849AED6-7C24-47EC-B39A-6EC2169AAAEC}" srcOrd="3" destOrd="0" presId="urn:microsoft.com/office/officeart/2018/2/layout/IconVerticalSolidList"/>
    <dgm:cxn modelId="{ACAF17C3-08FB-4404-A101-25BA91958FE3}" type="presParOf" srcId="{62F8266B-222B-4ACF-8613-2C8D6376E5BD}" destId="{344EF6F7-386A-468B-9D66-8046D158DFC8}" srcOrd="4" destOrd="0" presId="urn:microsoft.com/office/officeart/2018/2/layout/IconVerticalSolidList"/>
    <dgm:cxn modelId="{AE175CB6-3E51-4A45-BD69-A7AF096E3CD2}" type="presParOf" srcId="{344EF6F7-386A-468B-9D66-8046D158DFC8}" destId="{9DD6C5DE-B838-492F-B4A8-49E4DE8C5CF5}" srcOrd="0" destOrd="0" presId="urn:microsoft.com/office/officeart/2018/2/layout/IconVerticalSolidList"/>
    <dgm:cxn modelId="{C47334AD-33FF-468C-A41A-E7D0A23484A4}" type="presParOf" srcId="{344EF6F7-386A-468B-9D66-8046D158DFC8}" destId="{3CD2D8A7-CAF8-4A2F-A324-BDF8CFA66908}" srcOrd="1" destOrd="0" presId="urn:microsoft.com/office/officeart/2018/2/layout/IconVerticalSolidList"/>
    <dgm:cxn modelId="{37DF411B-B4A0-44B4-B176-F8958F165CB2}" type="presParOf" srcId="{344EF6F7-386A-468B-9D66-8046D158DFC8}" destId="{343D945D-C209-4E7A-8D9B-BCF7127718D8}" srcOrd="2" destOrd="0" presId="urn:microsoft.com/office/officeart/2018/2/layout/IconVerticalSolidList"/>
    <dgm:cxn modelId="{43DACBA9-774B-4E88-8510-9265E34E50FA}" type="presParOf" srcId="{344EF6F7-386A-468B-9D66-8046D158DFC8}" destId="{ECA97BE5-E798-4AEE-9404-4E43192F5136}" srcOrd="3" destOrd="0" presId="urn:microsoft.com/office/officeart/2018/2/layout/IconVerticalSolidList"/>
    <dgm:cxn modelId="{0C339883-B66B-4487-B66D-1AA832FF598B}" type="presParOf" srcId="{62F8266B-222B-4ACF-8613-2C8D6376E5BD}" destId="{C890CB11-26D0-4233-A3B2-FE616B33A810}" srcOrd="5" destOrd="0" presId="urn:microsoft.com/office/officeart/2018/2/layout/IconVerticalSolidList"/>
    <dgm:cxn modelId="{0616937D-6FCD-4AA3-A503-BCBE4DCE75B1}" type="presParOf" srcId="{62F8266B-222B-4ACF-8613-2C8D6376E5BD}" destId="{25E7A08B-6A02-49D1-8C9D-FCE9C92A1AC5}" srcOrd="6" destOrd="0" presId="urn:microsoft.com/office/officeart/2018/2/layout/IconVerticalSolidList"/>
    <dgm:cxn modelId="{B186621D-A046-462B-BB0C-6236267E563B}" type="presParOf" srcId="{25E7A08B-6A02-49D1-8C9D-FCE9C92A1AC5}" destId="{984F7435-4B4C-47D4-B03E-CC8917BDBDBB}" srcOrd="0" destOrd="0" presId="urn:microsoft.com/office/officeart/2018/2/layout/IconVerticalSolidList"/>
    <dgm:cxn modelId="{F52693A5-0CDF-426A-86AB-E12EC26F0A8F}" type="presParOf" srcId="{25E7A08B-6A02-49D1-8C9D-FCE9C92A1AC5}" destId="{D3271400-E9D7-4481-8E98-7952ACC542C2}" srcOrd="1" destOrd="0" presId="urn:microsoft.com/office/officeart/2018/2/layout/IconVerticalSolidList"/>
    <dgm:cxn modelId="{A0E86A54-FEE6-445C-A5D8-E1BEB46BF402}" type="presParOf" srcId="{25E7A08B-6A02-49D1-8C9D-FCE9C92A1AC5}" destId="{3EB25EBA-A880-4DC7-908E-0568144BFBD1}" srcOrd="2" destOrd="0" presId="urn:microsoft.com/office/officeart/2018/2/layout/IconVerticalSolidList"/>
    <dgm:cxn modelId="{249C530D-BDAF-40DC-B153-C1C13BE8F861}" type="presParOf" srcId="{25E7A08B-6A02-49D1-8C9D-FCE9C92A1AC5}" destId="{F2EA86B5-8AF6-40E0-BDDB-512587036C8B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50877-B8C0-4FE2-B6DB-B88F20C8574C}">
      <dsp:nvSpPr>
        <dsp:cNvPr id="0" name=""/>
        <dsp:cNvSpPr/>
      </dsp:nvSpPr>
      <dsp:spPr>
        <a:xfrm>
          <a:off x="0" y="1469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E5F84-64F2-4718-BACC-301BBCDC9D3A}">
      <dsp:nvSpPr>
        <dsp:cNvPr id="0" name=""/>
        <dsp:cNvSpPr/>
      </dsp:nvSpPr>
      <dsp:spPr>
        <a:xfrm>
          <a:off x="225364" y="169096"/>
          <a:ext cx="409752" cy="409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9CA6C-A0F7-4BE8-9B77-EE5C9EF005B7}">
      <dsp:nvSpPr>
        <dsp:cNvPr id="0" name=""/>
        <dsp:cNvSpPr/>
      </dsp:nvSpPr>
      <dsp:spPr>
        <a:xfrm>
          <a:off x="860480" y="1469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WIFI HISTORY</a:t>
          </a:r>
          <a:endParaRPr lang="en-US" sz="2000" kern="1200" dirty="0"/>
        </a:p>
      </dsp:txBody>
      <dsp:txXfrm>
        <a:off x="860480" y="1469"/>
        <a:ext cx="2224411" cy="745005"/>
      </dsp:txXfrm>
    </dsp:sp>
    <dsp:sp modelId="{B9A40EDB-694E-464C-8356-AEE8787842F2}">
      <dsp:nvSpPr>
        <dsp:cNvPr id="0" name=""/>
        <dsp:cNvSpPr/>
      </dsp:nvSpPr>
      <dsp:spPr>
        <a:xfrm>
          <a:off x="0" y="932726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1420348"/>
            <a:satOff val="-9402"/>
            <a:lumOff val="-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8D9FA1-74BB-4EA5-B65F-49B870DCE4EB}">
      <dsp:nvSpPr>
        <dsp:cNvPr id="0" name=""/>
        <dsp:cNvSpPr/>
      </dsp:nvSpPr>
      <dsp:spPr>
        <a:xfrm>
          <a:off x="225364" y="1100352"/>
          <a:ext cx="409752" cy="409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8831D-960B-4D2D-A65E-513B92084C01}">
      <dsp:nvSpPr>
        <dsp:cNvPr id="0" name=""/>
        <dsp:cNvSpPr/>
      </dsp:nvSpPr>
      <dsp:spPr>
        <a:xfrm>
          <a:off x="860480" y="932726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WIFI BASICS</a:t>
          </a:r>
          <a:endParaRPr lang="en-US" sz="2000" kern="1200" dirty="0"/>
        </a:p>
      </dsp:txBody>
      <dsp:txXfrm>
        <a:off x="860480" y="932726"/>
        <a:ext cx="2224411" cy="745005"/>
      </dsp:txXfrm>
    </dsp:sp>
    <dsp:sp modelId="{9DD6C5DE-B838-492F-B4A8-49E4DE8C5CF5}">
      <dsp:nvSpPr>
        <dsp:cNvPr id="0" name=""/>
        <dsp:cNvSpPr/>
      </dsp:nvSpPr>
      <dsp:spPr>
        <a:xfrm>
          <a:off x="0" y="1863982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2840696"/>
            <a:satOff val="-18805"/>
            <a:lumOff val="-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2D8A7-CAF8-4A2F-A324-BDF8CFA66908}">
      <dsp:nvSpPr>
        <dsp:cNvPr id="0" name=""/>
        <dsp:cNvSpPr/>
      </dsp:nvSpPr>
      <dsp:spPr>
        <a:xfrm>
          <a:off x="225364" y="2031608"/>
          <a:ext cx="409752" cy="409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97BE5-E798-4AEE-9404-4E43192F5136}">
      <dsp:nvSpPr>
        <dsp:cNvPr id="0" name=""/>
        <dsp:cNvSpPr/>
      </dsp:nvSpPr>
      <dsp:spPr>
        <a:xfrm>
          <a:off x="860480" y="1863982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WIFI STANDARDS</a:t>
          </a:r>
          <a:endParaRPr lang="en-US" sz="2000" kern="1200" dirty="0"/>
        </a:p>
      </dsp:txBody>
      <dsp:txXfrm>
        <a:off x="860480" y="1863982"/>
        <a:ext cx="2224411" cy="745005"/>
      </dsp:txXfrm>
    </dsp:sp>
    <dsp:sp modelId="{984F7435-4B4C-47D4-B03E-CC8917BDBDBB}">
      <dsp:nvSpPr>
        <dsp:cNvPr id="0" name=""/>
        <dsp:cNvSpPr/>
      </dsp:nvSpPr>
      <dsp:spPr>
        <a:xfrm>
          <a:off x="0" y="2795238"/>
          <a:ext cx="3084892" cy="745005"/>
        </a:xfrm>
        <a:prstGeom prst="roundRect">
          <a:avLst>
            <a:gd name="adj" fmla="val 10000"/>
          </a:avLst>
        </a:prstGeom>
        <a:solidFill>
          <a:schemeClr val="accent5">
            <a:hueOff val="4261045"/>
            <a:satOff val="-28207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71400-E9D7-4481-8E98-7952ACC542C2}">
      <dsp:nvSpPr>
        <dsp:cNvPr id="0" name=""/>
        <dsp:cNvSpPr/>
      </dsp:nvSpPr>
      <dsp:spPr>
        <a:xfrm>
          <a:off x="225364" y="2962865"/>
          <a:ext cx="409752" cy="4097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A86B5-8AF6-40E0-BDDB-512587036C8B}">
      <dsp:nvSpPr>
        <dsp:cNvPr id="0" name=""/>
        <dsp:cNvSpPr/>
      </dsp:nvSpPr>
      <dsp:spPr>
        <a:xfrm>
          <a:off x="860480" y="2795238"/>
          <a:ext cx="2224411" cy="745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46" tIns="78846" rIns="78846" bIns="78846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SCHOOL SPECIFIC CHALLENGES</a:t>
          </a:r>
          <a:endParaRPr lang="en-US" sz="2000" kern="1200" dirty="0"/>
        </a:p>
      </dsp:txBody>
      <dsp:txXfrm>
        <a:off x="860480" y="2795238"/>
        <a:ext cx="2224411" cy="745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2B812-9C88-404C-AFA6-6C3F417DF0F1}" type="datetimeFigureOut">
              <a:rPr lang="en-US" smtClean="0"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E97DA-6C57-4547-B67E-4F7EBE57D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6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>
              <a:effectLst/>
            </a:endParaRPr>
          </a:p>
          <a:p>
            <a:endParaRPr lang="en-US" b="0" dirty="0" smtClean="0">
              <a:effectLst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1999 - 802.11a 802.11b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2003 - 802.11g (2.4 @54 Mbps backward compatible with drag)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2004 (2003) WPA/WPA2 security to correct flaws in WEP 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2009 - 802.11n 600 Mbps! - SU-MIMO (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input and multiple output)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introduced - 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2012 - 802.11ac MU-MIMO (Add multiuser) - 256 QAM with (Wave 2)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Multiplexing and Beam Forming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2019 - 802.11ax OFDMA - Orthogonal Frequency Division Multiple Access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  GHz is part of the standard</a:t>
            </a:r>
          </a:p>
          <a:p>
            <a:pPr lvl="1"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97DA-6C57-4547-B67E-4F7EBE57D1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>
              <a:effectLst/>
            </a:endParaRPr>
          </a:p>
          <a:p>
            <a:pPr lvl="1" rtl="0" fontAlgn="base"/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traditionally been a one way street - Half-Duplex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only is the street one way, but only one “vehicle” at a time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if there is any interference, the “vehicle” needs to go back to start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97DA-6C57-4547-B67E-4F7EBE57D1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2009 - 802.11n 600 Mbps! - SU-MIMO (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input and multiple output)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introduced -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97DA-6C57-4547-B67E-4F7EBE57D1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98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2012 - 802.11ac MU-MIMO (Add multiuser) - 256 QAM with (Wave 2)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Multiplexing and Beam Forming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97DA-6C57-4547-B67E-4F7EBE57D1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2012 - 802.11ac MU-MIMO (Add multiuser) - 256 QAM with (Wave 2)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Multiplexing and Beam Forming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97DA-6C57-4547-B67E-4F7EBE57D1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2012 - 802.11ac MU-MIMO (Add multiuser) - 256 QAM with (Wave 2)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Multiplexing and Beam Forming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97DA-6C57-4547-B67E-4F7EBE57D13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12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2012 - 802.11ac MU-MIMO (Add multiuser) - 256 QAM with (Wave 2)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 Multiplexing and Beam Forming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97DA-6C57-4547-B67E-4F7EBE57D13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38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2019 - 802.11ax OFDMA - Orthogonal Frequency Division Multiple Access</a:t>
            </a:r>
          </a:p>
          <a:p>
            <a:pPr lvl="2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2.4  GHz is part of the standard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97DA-6C57-4547-B67E-4F7EBE57D1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68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Modulation and Coding Scheme  This is a way to organize data surrounding how transmitters in Wi-Fi prepare data to be sent using various techniques. It is far quicker to say MCS of 7 with 1×1:1… rather than give ALL the details:</a:t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SGI = A Short Guard Interval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E97DA-6C57-4547-B67E-4F7EBE57D13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8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96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224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3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44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4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1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74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6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0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3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9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12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95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6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52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irelesshack.org/linksys-introduces-mu-mimo-ac-usb-wifi-adapter.html" TargetMode="External"/><Relationship Id="rId5" Type="http://schemas.openxmlformats.org/officeDocument/2006/relationships/hyperlink" Target="https://blogs.cisco.com/wireless/cisco-will-ride-the-802-11ac-wave2" TargetMode="Externa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csindex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lockhart@vikingmail.or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relesstrainingsolutions.com/future-fi-the-road-to-802-11-2020-and-beyond-chapter-3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Can-walls-interfere-on-a-WiFi-signa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yesaas.com/wi-fi-signal-strength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essagility.com/wifi-design-guid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8D5DFD-FA42-4EB0-B24E-4180C0CC5A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CC864817-5955-484B-9D1F-9BC8DB7398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80C083F-71A6-4E55-AE35-586518FE29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email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C06F95D-BA5D-4DEE-93EF-3FE3173D1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7678"/>
            <a:ext cx="11760200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4056DF-7985-4692-968A-466E9E6AF7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15" name="Round Diagonal Corner Rectangle 7">
              <a:extLst>
                <a:ext uri="{FF2B5EF4-FFF2-40B4-BE49-F238E27FC236}">
                  <a16:creationId xmlns:a16="http://schemas.microsoft.com/office/drawing/2014/main" id="{B414A174-532A-4602-934F-9858D1D868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40B0C0C-7F94-4725-8108-62B3B7A5AE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17" name="Freeform 32">
                <a:extLst>
                  <a:ext uri="{FF2B5EF4-FFF2-40B4-BE49-F238E27FC236}">
                    <a16:creationId xmlns:a16="http://schemas.microsoft.com/office/drawing/2014/main" id="{367EAC5B-1891-480A-A3AD-B9F6A88FAC5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8" name="Freeform 33">
                <a:extLst>
                  <a:ext uri="{FF2B5EF4-FFF2-40B4-BE49-F238E27FC236}">
                    <a16:creationId xmlns:a16="http://schemas.microsoft.com/office/drawing/2014/main" id="{E33FF633-15BA-464F-8F5B-26C56665F79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0C949DF6-E66B-4DB8-AB52-30CA781B483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309C2298-5EF9-4B09-8995-014F6D3BFF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1" name="Freeform 35">
                <a:extLst>
                  <a:ext uri="{FF2B5EF4-FFF2-40B4-BE49-F238E27FC236}">
                    <a16:creationId xmlns:a16="http://schemas.microsoft.com/office/drawing/2014/main" id="{319B2AFC-EBFF-477C-A364-6D575BE5AA0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CC6B7D67-F2F8-4B07-B954-EAC9135B2BB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3" name="Freeform 38">
                <a:extLst>
                  <a:ext uri="{FF2B5EF4-FFF2-40B4-BE49-F238E27FC236}">
                    <a16:creationId xmlns:a16="http://schemas.microsoft.com/office/drawing/2014/main" id="{7FF1659D-33DA-4F62-8567-A54020D2E28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9110F572-DC3D-4AB3-B731-B73BD650576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5" name="Freeform 40">
                <a:extLst>
                  <a:ext uri="{FF2B5EF4-FFF2-40B4-BE49-F238E27FC236}">
                    <a16:creationId xmlns:a16="http://schemas.microsoft.com/office/drawing/2014/main" id="{A2F7D0E9-68CE-40F9-B0E9-F915103ECF7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AB69A438-1FB7-454A-A3E9-0C329643CD4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7" name="Freeform 32">
                <a:extLst>
                  <a:ext uri="{FF2B5EF4-FFF2-40B4-BE49-F238E27FC236}">
                    <a16:creationId xmlns:a16="http://schemas.microsoft.com/office/drawing/2014/main" id="{E64598D0-3A2C-4570-9E7C-C52C89549B4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8" name="Freeform 33">
                <a:extLst>
                  <a:ext uri="{FF2B5EF4-FFF2-40B4-BE49-F238E27FC236}">
                    <a16:creationId xmlns:a16="http://schemas.microsoft.com/office/drawing/2014/main" id="{CC17CF42-8908-477B-9F36-DA1306CA010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29" name="Freeform 34">
                <a:extLst>
                  <a:ext uri="{FF2B5EF4-FFF2-40B4-BE49-F238E27FC236}">
                    <a16:creationId xmlns:a16="http://schemas.microsoft.com/office/drawing/2014/main" id="{A2457851-D4A0-404C-BF3F-99AE00B9E96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ECC300FA-EE4A-489E-9A47-79BEBF05DCE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1" name="Freeform 35">
                <a:extLst>
                  <a:ext uri="{FF2B5EF4-FFF2-40B4-BE49-F238E27FC236}">
                    <a16:creationId xmlns:a16="http://schemas.microsoft.com/office/drawing/2014/main" id="{0D1F26E2-902B-416B-A1DB-80DAF78D8B8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2" name="Freeform 36">
                <a:extLst>
                  <a:ext uri="{FF2B5EF4-FFF2-40B4-BE49-F238E27FC236}">
                    <a16:creationId xmlns:a16="http://schemas.microsoft.com/office/drawing/2014/main" id="{491346A0-BF6D-45A5-806A-2150768722C8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A8A5AAC9-38FD-4A03-AB91-236F2AAC625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7AD4105C-55AA-47FF-AC5D-5BCB0B78CDC9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5" name="Freeform 40">
                <a:extLst>
                  <a:ext uri="{FF2B5EF4-FFF2-40B4-BE49-F238E27FC236}">
                    <a16:creationId xmlns:a16="http://schemas.microsoft.com/office/drawing/2014/main" id="{1C4B42B1-B112-4057-82C3-E5AF3BC7F6D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  <p:sp>
            <p:nvSpPr>
              <p:cNvPr id="36" name="Rectangle 41">
                <a:extLst>
                  <a:ext uri="{FF2B5EF4-FFF2-40B4-BE49-F238E27FC236}">
                    <a16:creationId xmlns:a16="http://schemas.microsoft.com/office/drawing/2014/main" id="{C8B37395-3651-4E66-A62E-31529FABC8C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  <a:extLst/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D687081-16D7-4BC5-A7DB-E70117439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328334"/>
            <a:ext cx="6858000" cy="136789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Wi-Fi Networks in Schools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1851F-203A-4F8E-AA75-478526ABA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1" y="3602038"/>
            <a:ext cx="6857999" cy="95302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The New Age of Alchemy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B6D540F-1E2F-416F-819F-D8216BC8F3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7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802.11ac  - Introduced mu-</a:t>
            </a:r>
            <a:r>
              <a:rPr lang="en-US" dirty="0" err="1" smtClean="0"/>
              <a:t>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112" y="1723231"/>
            <a:ext cx="9905999" cy="747713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U-MIMO </a:t>
            </a:r>
            <a:r>
              <a:rPr lang="mr-IN" dirty="0" smtClean="0"/>
              <a:t>–</a:t>
            </a:r>
            <a:r>
              <a:rPr lang="en-US" dirty="0" smtClean="0"/>
              <a:t> Multi User Multiple Input and Multiple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1" r="-229"/>
          <a:stretch/>
        </p:blipFill>
        <p:spPr>
          <a:xfrm>
            <a:off x="1111251" y="2470944"/>
            <a:ext cx="4476749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2470944"/>
            <a:ext cx="4923776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95239" y="5904468"/>
            <a:ext cx="7730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https://blogs.cisco.com/wireless/cisco-will-ride-the-802-11ac-wave2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95239" y="6273800"/>
            <a:ext cx="8562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https://www.wirelesshack.org/linksys-introduces-mu-mimo-ac-usb-wifi-adapter.html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6112" y="5899944"/>
            <a:ext cx="122540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5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802.11ac  - Introduced </a:t>
            </a:r>
            <a:r>
              <a:rPr lang="en-US" dirty="0" smtClean="0"/>
              <a:t>Beam-Forming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112" y="1723231"/>
            <a:ext cx="9905999" cy="7477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www.computeralliance.com.au/DescriptionImages/D9Beamforming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97" y="1915925"/>
            <a:ext cx="8391675" cy="419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802.11ac  - Introduced </a:t>
            </a:r>
            <a:r>
              <a:rPr lang="en-US" dirty="0" smtClean="0"/>
              <a:t>Beam-Forming</a:t>
            </a:r>
            <a:br>
              <a:rPr lang="en-US" dirty="0" smtClean="0"/>
            </a:br>
            <a:r>
              <a:rPr lang="en-US" dirty="0" smtClean="0"/>
              <a:t>Ruckus Array</a:t>
            </a:r>
            <a:endParaRPr lang="en-US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66" y="1910916"/>
            <a:ext cx="7990898" cy="37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43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802.11ac  - Introduced </a:t>
            </a:r>
            <a:r>
              <a:rPr lang="en-US" dirty="0" smtClean="0"/>
              <a:t>Beam-Forming</a:t>
            </a:r>
            <a:br>
              <a:rPr lang="en-US" dirty="0" smtClean="0"/>
            </a:br>
            <a:r>
              <a:rPr lang="en-US" dirty="0" smtClean="0"/>
              <a:t>Cisco Array</a:t>
            </a:r>
            <a:endParaRPr lang="en-US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93" y="2351810"/>
            <a:ext cx="6076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4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802.11ax  - expands </a:t>
            </a:r>
            <a:r>
              <a:rPr lang="en-US" dirty="0" err="1" smtClean="0"/>
              <a:t>ofda</a:t>
            </a:r>
            <a:r>
              <a:rPr lang="en-US" dirty="0" smtClean="0"/>
              <a:t> to </a:t>
            </a:r>
            <a:r>
              <a:rPr lang="en-US" dirty="0" err="1" smtClean="0"/>
              <a:t>ofdma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112" y="1723231"/>
            <a:ext cx="9905999" cy="747713"/>
          </a:xfrm>
        </p:spPr>
        <p:txBody>
          <a:bodyPr/>
          <a:lstStyle/>
          <a:p>
            <a:r>
              <a:rPr lang="en-US" dirty="0" smtClean="0"/>
              <a:t>OFDMA </a:t>
            </a:r>
            <a:r>
              <a:rPr lang="mr-IN" dirty="0" smtClean="0"/>
              <a:t>–</a:t>
            </a:r>
            <a:r>
              <a:rPr lang="en-US" dirty="0"/>
              <a:t> Orthogonal </a:t>
            </a:r>
            <a:r>
              <a:rPr lang="en-US" dirty="0" smtClean="0"/>
              <a:t>Frequency-Division Multiple Access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2342832"/>
            <a:ext cx="8039100" cy="422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8466"/>
            <a:ext cx="9905998" cy="1478570"/>
          </a:xfrm>
        </p:spPr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</a:t>
            </a:r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9487"/>
            <a:ext cx="2959100" cy="3541714"/>
          </a:xfrm>
        </p:spPr>
        <p:txBody>
          <a:bodyPr>
            <a:normAutofit/>
          </a:bodyPr>
          <a:lstStyle/>
          <a:p>
            <a:r>
              <a:rPr lang="en-US" dirty="0" smtClean="0"/>
              <a:t>Understand the MCS Index 802.11n and 802.11ac.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3"/>
              </a:rPr>
              <a:t> http://</a:t>
            </a:r>
            <a:r>
              <a:rPr lang="en-US" dirty="0" smtClean="0">
                <a:hlinkClick r:id="rId3"/>
              </a:rPr>
              <a:t>mcsindex.com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30" y="1787036"/>
            <a:ext cx="7726670" cy="46137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712" y="4107774"/>
            <a:ext cx="122540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4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</a:t>
            </a:r>
            <a:r>
              <a:rPr lang="en-US" dirty="0" err="1" smtClean="0"/>
              <a:t>os</a:t>
            </a:r>
            <a:r>
              <a:rPr lang="en-US" dirty="0" smtClean="0"/>
              <a:t> MCS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6489" y="424554"/>
            <a:ext cx="4758891" cy="601380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04458" y="5444836"/>
            <a:ext cx="1468581" cy="52647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1413" y="2424545"/>
            <a:ext cx="301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Hold down Alt and click Network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Specific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612178"/>
            <a:ext cx="9905999" cy="3541714"/>
          </a:xfrm>
        </p:spPr>
        <p:txBody>
          <a:bodyPr>
            <a:noAutofit/>
          </a:bodyPr>
          <a:lstStyle/>
          <a:p>
            <a:r>
              <a:rPr lang="en-US" sz="3600" dirty="0" smtClean="0"/>
              <a:t>Density of devices</a:t>
            </a:r>
          </a:p>
          <a:p>
            <a:pPr lvl="1"/>
            <a:r>
              <a:rPr lang="en-US" sz="3600" dirty="0" smtClean="0"/>
              <a:t>1:1</a:t>
            </a:r>
          </a:p>
          <a:p>
            <a:pPr lvl="1"/>
            <a:r>
              <a:rPr lang="en-US" sz="3600" dirty="0" smtClean="0"/>
              <a:t>Students personal devices</a:t>
            </a:r>
          </a:p>
          <a:p>
            <a:pPr lvl="2"/>
            <a:r>
              <a:rPr lang="en-US" sz="3600" dirty="0" smtClean="0"/>
              <a:t>Phones</a:t>
            </a:r>
          </a:p>
          <a:p>
            <a:pPr lvl="2"/>
            <a:r>
              <a:rPr lang="en-US" sz="3600" dirty="0" smtClean="0"/>
              <a:t>Game systems</a:t>
            </a:r>
          </a:p>
          <a:p>
            <a:pPr lvl="2"/>
            <a:r>
              <a:rPr lang="en-US" sz="3600" dirty="0" smtClean="0"/>
              <a:t>Tablets</a:t>
            </a:r>
          </a:p>
          <a:p>
            <a:pPr lvl="2"/>
            <a:r>
              <a:rPr lang="en-US" sz="3600" dirty="0" smtClean="0"/>
              <a:t>Watches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87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Specific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Security and Filtering</a:t>
            </a:r>
          </a:p>
          <a:p>
            <a:pPr lvl="1"/>
            <a:r>
              <a:rPr lang="en-US" sz="3600" dirty="0" smtClean="0"/>
              <a:t>District owned devices</a:t>
            </a:r>
          </a:p>
          <a:p>
            <a:pPr lvl="1"/>
            <a:r>
              <a:rPr lang="en-US" sz="3600" dirty="0" smtClean="0"/>
              <a:t>BYOD Devices</a:t>
            </a:r>
          </a:p>
          <a:p>
            <a:pPr lvl="1"/>
            <a:r>
              <a:rPr lang="en-US" sz="3600" dirty="0" smtClean="0"/>
              <a:t>Phones or Control system devices</a:t>
            </a:r>
          </a:p>
          <a:p>
            <a:pPr lvl="1"/>
            <a:r>
              <a:rPr lang="en-US" sz="3600" dirty="0" smtClean="0"/>
              <a:t>Public event and guest access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278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Specific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Proximity to Residential </a:t>
            </a:r>
            <a:r>
              <a:rPr lang="en-US" sz="3600" dirty="0" err="1" smtClean="0"/>
              <a:t>wifi</a:t>
            </a:r>
            <a:endParaRPr lang="en-US" sz="3600" dirty="0" smtClean="0"/>
          </a:p>
          <a:p>
            <a:pPr lvl="1"/>
            <a:r>
              <a:rPr lang="en-US" sz="3200" dirty="0" smtClean="0"/>
              <a:t>Single home</a:t>
            </a:r>
          </a:p>
          <a:p>
            <a:pPr lvl="1"/>
            <a:r>
              <a:rPr lang="en-US" sz="3200" dirty="0" smtClean="0"/>
              <a:t>Apartment or multi-unit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9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 Lockhart </a:t>
            </a:r>
            <a:r>
              <a:rPr lang="mr-IN" dirty="0" smtClean="0"/>
              <a:t>–</a:t>
            </a:r>
            <a:r>
              <a:rPr lang="en-US" dirty="0" smtClean="0"/>
              <a:t> director of technology Princeton City Schools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clockhart@vikingmail.org</a:t>
            </a:r>
          </a:p>
          <a:p>
            <a:r>
              <a:rPr lang="en-US" sz="4400" dirty="0" smtClean="0"/>
              <a:t>chrislock2 - @ twitter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6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Specific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Tech Support and Staff</a:t>
            </a:r>
          </a:p>
          <a:p>
            <a:pPr lvl="1"/>
            <a:r>
              <a:rPr lang="en-US" sz="2800" dirty="0" smtClean="0"/>
              <a:t>Troubleshooting</a:t>
            </a:r>
          </a:p>
          <a:p>
            <a:pPr lvl="1"/>
            <a:r>
              <a:rPr lang="en-US" sz="2800" dirty="0" smtClean="0"/>
              <a:t>New Deployments</a:t>
            </a:r>
          </a:p>
          <a:p>
            <a:pPr lvl="1"/>
            <a:r>
              <a:rPr lang="en-US" sz="2800" dirty="0" smtClean="0"/>
              <a:t>Expansion</a:t>
            </a:r>
          </a:p>
          <a:p>
            <a:pPr lvl="1"/>
            <a:r>
              <a:rPr lang="en-US" sz="2800" dirty="0" smtClean="0"/>
              <a:t>Troubleshooting tools </a:t>
            </a:r>
          </a:p>
          <a:p>
            <a:pPr lvl="1"/>
            <a:r>
              <a:rPr lang="en-US" sz="2800" dirty="0" smtClean="0"/>
              <a:t>Variety of clients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28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Specific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84218"/>
            <a:ext cx="10510261" cy="3906983"/>
          </a:xfrm>
        </p:spPr>
        <p:txBody>
          <a:bodyPr>
            <a:noAutofit/>
          </a:bodyPr>
          <a:lstStyle/>
          <a:p>
            <a:r>
              <a:rPr lang="en-US" sz="3600" dirty="0" smtClean="0"/>
              <a:t>Invest in a unified system with a controller (on premise or cloud)</a:t>
            </a:r>
          </a:p>
          <a:p>
            <a:r>
              <a:rPr lang="en-US" sz="3600" dirty="0" smtClean="0"/>
              <a:t>Limit your number of SSIDs</a:t>
            </a:r>
          </a:p>
          <a:p>
            <a:r>
              <a:rPr lang="en-US" sz="3600" dirty="0" smtClean="0"/>
              <a:t>Use WPA2 or at least WPA</a:t>
            </a:r>
          </a:p>
          <a:p>
            <a:r>
              <a:rPr lang="en-US" sz="3600" dirty="0" smtClean="0"/>
              <a:t>Avoid Open Networks even on guest (change my mind)</a:t>
            </a:r>
          </a:p>
          <a:p>
            <a:r>
              <a:rPr lang="en-US" sz="3600" dirty="0" smtClean="0"/>
              <a:t>Use LDAP for BYOD or some form of ID management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9836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Specific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053061" cy="3541714"/>
          </a:xfrm>
        </p:spPr>
        <p:txBody>
          <a:bodyPr>
            <a:noAutofit/>
          </a:bodyPr>
          <a:lstStyle/>
          <a:p>
            <a:r>
              <a:rPr lang="en-US" sz="3600" dirty="0" smtClean="0"/>
              <a:t>Plan and budget for upgrades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975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C9467-D86A-4D44-9E01-5796E5BDA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  Contact details	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Placeholder 5" descr="Circuit">
            <a:extLst>
              <a:ext uri="{FF2B5EF4-FFF2-40B4-BE49-F238E27FC236}">
                <a16:creationId xmlns:a16="http://schemas.microsoft.com/office/drawing/2014/main" id="{103D88BF-51AE-46F2-8081-A3C5064327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411" y="783406"/>
            <a:ext cx="9912354" cy="329977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0200" y="431672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Chris Lockhart </a:t>
            </a:r>
            <a:r>
              <a:rPr lang="mr-IN" dirty="0" smtClean="0"/>
              <a:t>–</a:t>
            </a:r>
            <a:r>
              <a:rPr lang="en-US" dirty="0" smtClean="0"/>
              <a:t> director of technology Princeton City Schools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00200" y="5884834"/>
            <a:ext cx="8674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hlinkClick r:id="rId3"/>
              </a:rPr>
              <a:t>clockhart@vikingmail.org</a:t>
            </a:r>
            <a:r>
              <a:rPr lang="en-US" sz="2800" dirty="0" smtClean="0"/>
              <a:t>                chrislock2  </a:t>
            </a:r>
            <a:r>
              <a:rPr lang="en-US" sz="2800" dirty="0"/>
              <a:t>@ twitter </a:t>
            </a:r>
          </a:p>
        </p:txBody>
      </p:sp>
    </p:spTree>
    <p:extLst>
      <p:ext uri="{BB962C8B-B14F-4D97-AF65-F5344CB8AC3E}">
        <p14:creationId xmlns:p14="http://schemas.microsoft.com/office/powerpoint/2010/main" val="39065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 279">
            <a:extLst>
              <a:ext uri="{FF2B5EF4-FFF2-40B4-BE49-F238E27FC236}">
                <a16:creationId xmlns:a16="http://schemas.microsoft.com/office/drawing/2014/main" id="{5FE07634-A83A-4681-9C1D-BC0775F9D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281" name="Rectangle 280">
              <a:extLst>
                <a:ext uri="{FF2B5EF4-FFF2-40B4-BE49-F238E27FC236}">
                  <a16:creationId xmlns:a16="http://schemas.microsoft.com/office/drawing/2014/main" id="{BF62976A-266E-4650-88F2-C16130F3DF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2" name="Picture 2">
              <a:extLst>
                <a:ext uri="{FF2B5EF4-FFF2-40B4-BE49-F238E27FC236}">
                  <a16:creationId xmlns:a16="http://schemas.microsoft.com/office/drawing/2014/main" id="{88D9B99B-59C2-481A-A948-F87920A7FE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p14="http://schemas.microsoft.com/office/powerpoint/2010/main" xmlns:a14="http://schemas.microsoft.com/office/drawing/2010/main" xmlns:a16="http://schemas.microsoft.com/office/drawing/2014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2519" y="618518"/>
            <a:ext cx="3084891" cy="147857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38616497-6A2B-4863-A3DD-A2D0AF0748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6"/>
          <a:stretch/>
        </p:blipFill>
        <p:spPr>
          <a:xfrm flipH="1">
            <a:off x="-1269028" y="-9934"/>
            <a:ext cx="9130328" cy="6848884"/>
          </a:xfrm>
          <a:prstGeom prst="rect">
            <a:avLst/>
          </a:prstGeom>
        </p:spPr>
      </p:pic>
      <p:grpSp>
        <p:nvGrpSpPr>
          <p:cNvPr id="341" name="Group 283">
            <a:extLst>
              <a:ext uri="{FF2B5EF4-FFF2-40B4-BE49-F238E27FC236}">
                <a16:creationId xmlns:a16="http://schemas.microsoft.com/office/drawing/2014/main" id="{A2E1FE48-FA7B-4262-B922-041542931D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F2E644B1-8F72-4AC4-89F1-EB3A027341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6" name="Freeform 6">
              <a:extLst>
                <a:ext uri="{FF2B5EF4-FFF2-40B4-BE49-F238E27FC236}">
                  <a16:creationId xmlns:a16="http://schemas.microsoft.com/office/drawing/2014/main" id="{1781B8E8-8A26-4FFB-BE0C-7C0C644F7C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7" name="Freeform 7">
              <a:extLst>
                <a:ext uri="{FF2B5EF4-FFF2-40B4-BE49-F238E27FC236}">
                  <a16:creationId xmlns:a16="http://schemas.microsoft.com/office/drawing/2014/main" id="{4109D997-E9DF-4429-A643-3E691E2B70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B392695A-F131-4C51-B689-3F4D5B1A2F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89" name="Freeform 9">
              <a:extLst>
                <a:ext uri="{FF2B5EF4-FFF2-40B4-BE49-F238E27FC236}">
                  <a16:creationId xmlns:a16="http://schemas.microsoft.com/office/drawing/2014/main" id="{8218EC3E-07D0-417A-B0A8-057F825EF7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0" name="Freeform 10">
              <a:extLst>
                <a:ext uri="{FF2B5EF4-FFF2-40B4-BE49-F238E27FC236}">
                  <a16:creationId xmlns:a16="http://schemas.microsoft.com/office/drawing/2014/main" id="{B036399E-7675-47B6-A645-242946879E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1" name="Freeform 11">
              <a:extLst>
                <a:ext uri="{FF2B5EF4-FFF2-40B4-BE49-F238E27FC236}">
                  <a16:creationId xmlns:a16="http://schemas.microsoft.com/office/drawing/2014/main" id="{C44A0438-B8A4-43B3-B17C-B919FCD92C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2" name="Freeform 12">
              <a:extLst>
                <a:ext uri="{FF2B5EF4-FFF2-40B4-BE49-F238E27FC236}">
                  <a16:creationId xmlns:a16="http://schemas.microsoft.com/office/drawing/2014/main" id="{ABC7257F-6F64-4B81-BDA7-7C232BCBA2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3" name="Freeform 13">
              <a:extLst>
                <a:ext uri="{FF2B5EF4-FFF2-40B4-BE49-F238E27FC236}">
                  <a16:creationId xmlns:a16="http://schemas.microsoft.com/office/drawing/2014/main" id="{72DD7E92-F033-480C-A220-63CE422C3A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4" name="Freeform 14">
              <a:extLst>
                <a:ext uri="{FF2B5EF4-FFF2-40B4-BE49-F238E27FC236}">
                  <a16:creationId xmlns:a16="http://schemas.microsoft.com/office/drawing/2014/main" id="{444A9AC9-463E-45E7-A818-13F664F7C0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5" name="Freeform 15">
              <a:extLst>
                <a:ext uri="{FF2B5EF4-FFF2-40B4-BE49-F238E27FC236}">
                  <a16:creationId xmlns:a16="http://schemas.microsoft.com/office/drawing/2014/main" id="{6CCE9BBE-5DE3-4991-80CA-DFEB928673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6" name="Freeform 16">
              <a:extLst>
                <a:ext uri="{FF2B5EF4-FFF2-40B4-BE49-F238E27FC236}">
                  <a16:creationId xmlns:a16="http://schemas.microsoft.com/office/drawing/2014/main" id="{3180F6DF-A13F-491C-BF97-B206E3E7B9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7" name="Freeform 17">
              <a:extLst>
                <a:ext uri="{FF2B5EF4-FFF2-40B4-BE49-F238E27FC236}">
                  <a16:creationId xmlns:a16="http://schemas.microsoft.com/office/drawing/2014/main" id="{CAD0E44C-73C8-42BB-ADA8-2BA6B30824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8" name="Freeform 18">
              <a:extLst>
                <a:ext uri="{FF2B5EF4-FFF2-40B4-BE49-F238E27FC236}">
                  <a16:creationId xmlns:a16="http://schemas.microsoft.com/office/drawing/2014/main" id="{436EC43E-A70D-4E5C-B275-35CA8E93C1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9" name="Freeform 19">
              <a:extLst>
                <a:ext uri="{FF2B5EF4-FFF2-40B4-BE49-F238E27FC236}">
                  <a16:creationId xmlns:a16="http://schemas.microsoft.com/office/drawing/2014/main" id="{ADE7E5B6-2E2A-4F56-9E90-F8613E6D1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0" name="Freeform 20">
              <a:extLst>
                <a:ext uri="{FF2B5EF4-FFF2-40B4-BE49-F238E27FC236}">
                  <a16:creationId xmlns:a16="http://schemas.microsoft.com/office/drawing/2014/main" id="{86B9E49B-AE8D-47E0-BACC-A6D0AC3AB2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1" name="Freeform 21">
              <a:extLst>
                <a:ext uri="{FF2B5EF4-FFF2-40B4-BE49-F238E27FC236}">
                  <a16:creationId xmlns:a16="http://schemas.microsoft.com/office/drawing/2014/main" id="{2EB961AF-CD61-41BA-B0B2-0741A5ED64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2" name="Freeform 22">
              <a:extLst>
                <a:ext uri="{FF2B5EF4-FFF2-40B4-BE49-F238E27FC236}">
                  <a16:creationId xmlns:a16="http://schemas.microsoft.com/office/drawing/2014/main" id="{DC42BDA1-810A-4135-B3B1-B3161D372A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3" name="Freeform 23">
              <a:extLst>
                <a:ext uri="{FF2B5EF4-FFF2-40B4-BE49-F238E27FC236}">
                  <a16:creationId xmlns:a16="http://schemas.microsoft.com/office/drawing/2014/main" id="{FA51FCA8-FCF4-4116-8CB2-5C539E37F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4" name="Freeform 24">
              <a:extLst>
                <a:ext uri="{FF2B5EF4-FFF2-40B4-BE49-F238E27FC236}">
                  <a16:creationId xmlns:a16="http://schemas.microsoft.com/office/drawing/2014/main" id="{F2850A10-CDBC-462A-8CB7-0258746834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5" name="Freeform 25">
              <a:extLst>
                <a:ext uri="{FF2B5EF4-FFF2-40B4-BE49-F238E27FC236}">
                  <a16:creationId xmlns:a16="http://schemas.microsoft.com/office/drawing/2014/main" id="{738A37B9-77C2-4464-BF1F-2AF25A0D29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6" name="Freeform 26">
              <a:extLst>
                <a:ext uri="{FF2B5EF4-FFF2-40B4-BE49-F238E27FC236}">
                  <a16:creationId xmlns:a16="http://schemas.microsoft.com/office/drawing/2014/main" id="{89026C8B-A162-4523-A51B-9F1200BC60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7" name="Freeform 27">
              <a:extLst>
                <a:ext uri="{FF2B5EF4-FFF2-40B4-BE49-F238E27FC236}">
                  <a16:creationId xmlns:a16="http://schemas.microsoft.com/office/drawing/2014/main" id="{5B76BC40-1FA2-477D-B2C2-4763577DB7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8" name="Freeform 28">
              <a:extLst>
                <a:ext uri="{FF2B5EF4-FFF2-40B4-BE49-F238E27FC236}">
                  <a16:creationId xmlns:a16="http://schemas.microsoft.com/office/drawing/2014/main" id="{6BC68EAA-2809-4AE4-80C1-2555CEF73D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9" name="Freeform 29">
              <a:extLst>
                <a:ext uri="{FF2B5EF4-FFF2-40B4-BE49-F238E27FC236}">
                  <a16:creationId xmlns:a16="http://schemas.microsoft.com/office/drawing/2014/main" id="{FE709D1B-0541-4414-9E87-CF7D6918C1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0" name="Freeform 30">
              <a:extLst>
                <a:ext uri="{FF2B5EF4-FFF2-40B4-BE49-F238E27FC236}">
                  <a16:creationId xmlns:a16="http://schemas.microsoft.com/office/drawing/2014/main" id="{33BCB888-11B8-4D01-BCDA-59BBA28DCE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1" name="Freeform 31">
              <a:extLst>
                <a:ext uri="{FF2B5EF4-FFF2-40B4-BE49-F238E27FC236}">
                  <a16:creationId xmlns:a16="http://schemas.microsoft.com/office/drawing/2014/main" id="{28E5CE3E-C11A-4CF7-82BF-37D1221D4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2" name="Freeform 32">
              <a:extLst>
                <a:ext uri="{FF2B5EF4-FFF2-40B4-BE49-F238E27FC236}">
                  <a16:creationId xmlns:a16="http://schemas.microsoft.com/office/drawing/2014/main" id="{55284FC3-21FB-4FA7-B695-2D6A9CEF73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13DA6B78-00DE-4E55-9124-EFD72519BB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4" name="Freeform 34">
              <a:extLst>
                <a:ext uri="{FF2B5EF4-FFF2-40B4-BE49-F238E27FC236}">
                  <a16:creationId xmlns:a16="http://schemas.microsoft.com/office/drawing/2014/main" id="{D4602B0F-2844-48BE-9B4A-0366AC904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5" name="Freeform 35">
              <a:extLst>
                <a:ext uri="{FF2B5EF4-FFF2-40B4-BE49-F238E27FC236}">
                  <a16:creationId xmlns:a16="http://schemas.microsoft.com/office/drawing/2014/main" id="{E31E05BB-6004-474D-9900-D990378FD3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6" name="Freeform 36">
              <a:extLst>
                <a:ext uri="{FF2B5EF4-FFF2-40B4-BE49-F238E27FC236}">
                  <a16:creationId xmlns:a16="http://schemas.microsoft.com/office/drawing/2014/main" id="{00BD01ED-F65D-4601-A77D-508E960E09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7" name="Freeform 37">
              <a:extLst>
                <a:ext uri="{FF2B5EF4-FFF2-40B4-BE49-F238E27FC236}">
                  <a16:creationId xmlns:a16="http://schemas.microsoft.com/office/drawing/2014/main" id="{FD307CAE-789C-4E80-B6F1-9858A3ABA3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8" name="Freeform 38">
              <a:extLst>
                <a:ext uri="{FF2B5EF4-FFF2-40B4-BE49-F238E27FC236}">
                  <a16:creationId xmlns:a16="http://schemas.microsoft.com/office/drawing/2014/main" id="{94B97B29-709E-4E24-B2FA-EF84AA12D2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9" name="Freeform 39">
              <a:extLst>
                <a:ext uri="{FF2B5EF4-FFF2-40B4-BE49-F238E27FC236}">
                  <a16:creationId xmlns:a16="http://schemas.microsoft.com/office/drawing/2014/main" id="{C05D52B9-1FA2-4E7C-8229-B09811A901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0" name="Freeform 40">
              <a:extLst>
                <a:ext uri="{FF2B5EF4-FFF2-40B4-BE49-F238E27FC236}">
                  <a16:creationId xmlns:a16="http://schemas.microsoft.com/office/drawing/2014/main" id="{CC0A5575-2FB9-440F-B9A8-E0DDE1C37C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1" name="Freeform 41">
              <a:extLst>
                <a:ext uri="{FF2B5EF4-FFF2-40B4-BE49-F238E27FC236}">
                  <a16:creationId xmlns:a16="http://schemas.microsoft.com/office/drawing/2014/main" id="{AFFCC88F-01DF-4DE1-8CD5-88631E3091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2" name="Freeform 42">
              <a:extLst>
                <a:ext uri="{FF2B5EF4-FFF2-40B4-BE49-F238E27FC236}">
                  <a16:creationId xmlns:a16="http://schemas.microsoft.com/office/drawing/2014/main" id="{33EEC40B-E2CD-4BAC-94D6-85B7071422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3" name="Freeform 43">
              <a:extLst>
                <a:ext uri="{FF2B5EF4-FFF2-40B4-BE49-F238E27FC236}">
                  <a16:creationId xmlns:a16="http://schemas.microsoft.com/office/drawing/2014/main" id="{3E0E9643-5C60-4933-BB1B-9A09057E72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4" name="Freeform 44">
              <a:extLst>
                <a:ext uri="{FF2B5EF4-FFF2-40B4-BE49-F238E27FC236}">
                  <a16:creationId xmlns:a16="http://schemas.microsoft.com/office/drawing/2014/main" id="{94F86E92-9EC7-437C-946B-31E7C1C477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BE9A51BE-C514-46B5-ABA6-7E7C878F8E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26" name="Freeform 46">
              <a:extLst>
                <a:ext uri="{FF2B5EF4-FFF2-40B4-BE49-F238E27FC236}">
                  <a16:creationId xmlns:a16="http://schemas.microsoft.com/office/drawing/2014/main" id="{8B255447-F0E9-4D96-A4B0-F9EDDE58A3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7" name="Freeform 47">
              <a:extLst>
                <a:ext uri="{FF2B5EF4-FFF2-40B4-BE49-F238E27FC236}">
                  <a16:creationId xmlns:a16="http://schemas.microsoft.com/office/drawing/2014/main" id="{AFAC5F3A-3BE7-489E-A848-498B9995F1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8" name="Freeform 48">
              <a:extLst>
                <a:ext uri="{FF2B5EF4-FFF2-40B4-BE49-F238E27FC236}">
                  <a16:creationId xmlns:a16="http://schemas.microsoft.com/office/drawing/2014/main" id="{A974E7AA-5EF3-4817-B0AE-4C1A784EE9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9" name="Freeform 49">
              <a:extLst>
                <a:ext uri="{FF2B5EF4-FFF2-40B4-BE49-F238E27FC236}">
                  <a16:creationId xmlns:a16="http://schemas.microsoft.com/office/drawing/2014/main" id="{8AA54AC1-3E87-49C0-A594-87829A2CFF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0" name="Freeform 50">
              <a:extLst>
                <a:ext uri="{FF2B5EF4-FFF2-40B4-BE49-F238E27FC236}">
                  <a16:creationId xmlns:a16="http://schemas.microsoft.com/office/drawing/2014/main" id="{CC237789-73BC-4BD9-BFE8-1325FA4B52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1" name="Freeform 51">
              <a:extLst>
                <a:ext uri="{FF2B5EF4-FFF2-40B4-BE49-F238E27FC236}">
                  <a16:creationId xmlns:a16="http://schemas.microsoft.com/office/drawing/2014/main" id="{DCF4052D-CF62-47DC-991E-49D0BA908F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2" name="Freeform 52">
              <a:extLst>
                <a:ext uri="{FF2B5EF4-FFF2-40B4-BE49-F238E27FC236}">
                  <a16:creationId xmlns:a16="http://schemas.microsoft.com/office/drawing/2014/main" id="{2ABD9104-C938-44F2-8622-8407A2593B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3" name="Freeform 53">
              <a:extLst>
                <a:ext uri="{FF2B5EF4-FFF2-40B4-BE49-F238E27FC236}">
                  <a16:creationId xmlns:a16="http://schemas.microsoft.com/office/drawing/2014/main" id="{4AA18F60-3E86-4A5A-B82E-A79183ED36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4" name="Freeform 54">
              <a:extLst>
                <a:ext uri="{FF2B5EF4-FFF2-40B4-BE49-F238E27FC236}">
                  <a16:creationId xmlns:a16="http://schemas.microsoft.com/office/drawing/2014/main" id="{0F34C941-6196-4937-99E5-14AAD23F28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5" name="Freeform 55">
              <a:extLst>
                <a:ext uri="{FF2B5EF4-FFF2-40B4-BE49-F238E27FC236}">
                  <a16:creationId xmlns:a16="http://schemas.microsoft.com/office/drawing/2014/main" id="{60DB8A6C-23D7-4A88-BDCE-8FEC86A123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6" name="Freeform 56">
              <a:extLst>
                <a:ext uri="{FF2B5EF4-FFF2-40B4-BE49-F238E27FC236}">
                  <a16:creationId xmlns:a16="http://schemas.microsoft.com/office/drawing/2014/main" id="{29F5F702-AEE6-4633-BB20-7A15C3A31F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7" name="Freeform 57">
              <a:extLst>
                <a:ext uri="{FF2B5EF4-FFF2-40B4-BE49-F238E27FC236}">
                  <a16:creationId xmlns:a16="http://schemas.microsoft.com/office/drawing/2014/main" id="{F30C7A45-6890-4EA5-9F6B-E2AB4D04C5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8" name="Freeform 58">
              <a:extLst>
                <a:ext uri="{FF2B5EF4-FFF2-40B4-BE49-F238E27FC236}">
                  <a16:creationId xmlns:a16="http://schemas.microsoft.com/office/drawing/2014/main" id="{F31A7373-F68A-485D-95DC-B53ACC7B5F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p14="http://schemas.microsoft.com/office/powerpoint/2010/main" xmlns:a14="http://schemas.microsoft.com/office/drawing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aphicFrame>
        <p:nvGraphicFramePr>
          <p:cNvPr id="200" name="Content Placeholder 2" descr="Smart Art">
            <a:extLst>
              <a:ext uri="{FF2B5EF4-FFF2-40B4-BE49-F238E27FC236}">
                <a16:creationId xmlns:a16="http://schemas.microsoft.com/office/drawing/2014/main" id="{C7094B13-F699-4785-845B-4DB18710A2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535456"/>
              </p:ext>
            </p:extLst>
          </p:nvPr>
        </p:nvGraphicFramePr>
        <p:xfrm>
          <a:off x="7962519" y="2249487"/>
          <a:ext cx="3084892" cy="3541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26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:a16="http://schemas.microsoft.com/office/drawing/2014/main" id="{5BE62A68-92FB-4DA6-B1D6-FA043544A9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2">
            <a:extLst>
              <a:ext uri="{FF2B5EF4-FFF2-40B4-BE49-F238E27FC236}">
                <a16:creationId xmlns:a16="http://schemas.microsoft.com/office/drawing/2014/main" id="{10A6DFCC-5864-48A7-8196-CBCF038BB8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03CA880E-A155-41A2-B87D-21AC3CE33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96" name="Rectangle 5">
              <a:extLst>
                <a:ext uri="{FF2B5EF4-FFF2-40B4-BE49-F238E27FC236}">
                  <a16:creationId xmlns:a16="http://schemas.microsoft.com/office/drawing/2014/main" id="{AD179668-A46F-4D4C-8C75-2F3B4B5787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7" name="Freeform 6">
              <a:extLst>
                <a:ext uri="{FF2B5EF4-FFF2-40B4-BE49-F238E27FC236}">
                  <a16:creationId xmlns:a16="http://schemas.microsoft.com/office/drawing/2014/main" id="{0DB283C2-E19A-4A75-909F-450DB72DEC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7">
              <a:extLst>
                <a:ext uri="{FF2B5EF4-FFF2-40B4-BE49-F238E27FC236}">
                  <a16:creationId xmlns:a16="http://schemas.microsoft.com/office/drawing/2014/main" id="{B674E08A-09B5-42AD-805C-43DAE1D0B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248B903F-D11E-41B4-A6F7-5ACF56D7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9">
              <a:extLst>
                <a:ext uri="{FF2B5EF4-FFF2-40B4-BE49-F238E27FC236}">
                  <a16:creationId xmlns:a16="http://schemas.microsoft.com/office/drawing/2014/main" id="{68B65942-DED3-475B-B28D-839E15541C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10">
              <a:extLst>
                <a:ext uri="{FF2B5EF4-FFF2-40B4-BE49-F238E27FC236}">
                  <a16:creationId xmlns:a16="http://schemas.microsoft.com/office/drawing/2014/main" id="{54C02C20-8E50-4D5F-9E89-7266186B10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11">
              <a:extLst>
                <a:ext uri="{FF2B5EF4-FFF2-40B4-BE49-F238E27FC236}">
                  <a16:creationId xmlns:a16="http://schemas.microsoft.com/office/drawing/2014/main" id="{057C79DE-C22B-4732-B921-1EEF64DAD2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12">
              <a:extLst>
                <a:ext uri="{FF2B5EF4-FFF2-40B4-BE49-F238E27FC236}">
                  <a16:creationId xmlns:a16="http://schemas.microsoft.com/office/drawing/2014/main" id="{21E55FE5-F856-4E6D-A505-4A5AA92FC2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13">
              <a:extLst>
                <a:ext uri="{FF2B5EF4-FFF2-40B4-BE49-F238E27FC236}">
                  <a16:creationId xmlns:a16="http://schemas.microsoft.com/office/drawing/2014/main" id="{564ACC84-D8A2-43FB-AB43-D7A892AC8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14">
              <a:extLst>
                <a:ext uri="{FF2B5EF4-FFF2-40B4-BE49-F238E27FC236}">
                  <a16:creationId xmlns:a16="http://schemas.microsoft.com/office/drawing/2014/main" id="{33DE6074-A243-4841-8A21-41739E524B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15">
              <a:extLst>
                <a:ext uri="{FF2B5EF4-FFF2-40B4-BE49-F238E27FC236}">
                  <a16:creationId xmlns:a16="http://schemas.microsoft.com/office/drawing/2014/main" id="{6AD73007-A6A4-498E-8AF9-C3F7D61DC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Line 16">
              <a:extLst>
                <a:ext uri="{FF2B5EF4-FFF2-40B4-BE49-F238E27FC236}">
                  <a16:creationId xmlns:a16="http://schemas.microsoft.com/office/drawing/2014/main" id="{541BFD40-70B0-48BA-9216-9C67411F45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08" name="Freeform 17">
              <a:extLst>
                <a:ext uri="{FF2B5EF4-FFF2-40B4-BE49-F238E27FC236}">
                  <a16:creationId xmlns:a16="http://schemas.microsoft.com/office/drawing/2014/main" id="{7DFC59A5-0E43-4308-8BFB-F505CFB549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18">
              <a:extLst>
                <a:ext uri="{FF2B5EF4-FFF2-40B4-BE49-F238E27FC236}">
                  <a16:creationId xmlns:a16="http://schemas.microsoft.com/office/drawing/2014/main" id="{0852232F-7FE7-4B61-AC34-F29289DAC7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19">
              <a:extLst>
                <a:ext uri="{FF2B5EF4-FFF2-40B4-BE49-F238E27FC236}">
                  <a16:creationId xmlns:a16="http://schemas.microsoft.com/office/drawing/2014/main" id="{F2467A7F-F122-4464-A682-8C4DB1DA1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20">
              <a:extLst>
                <a:ext uri="{FF2B5EF4-FFF2-40B4-BE49-F238E27FC236}">
                  <a16:creationId xmlns:a16="http://schemas.microsoft.com/office/drawing/2014/main" id="{2178D569-0695-49D6-8261-1BF6E2E48F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Rectangle 21">
              <a:extLst>
                <a:ext uri="{FF2B5EF4-FFF2-40B4-BE49-F238E27FC236}">
                  <a16:creationId xmlns:a16="http://schemas.microsoft.com/office/drawing/2014/main" id="{E289FFF1-2E96-4F4A-94D2-D1FED6AE8A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3" name="Freeform 22">
              <a:extLst>
                <a:ext uri="{FF2B5EF4-FFF2-40B4-BE49-F238E27FC236}">
                  <a16:creationId xmlns:a16="http://schemas.microsoft.com/office/drawing/2014/main" id="{F0509D92-D47A-49BC-899A-0C2AB53BC6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23">
              <a:extLst>
                <a:ext uri="{FF2B5EF4-FFF2-40B4-BE49-F238E27FC236}">
                  <a16:creationId xmlns:a16="http://schemas.microsoft.com/office/drawing/2014/main" id="{606E419B-186B-4DA7-95FA-F921A2D3FC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24">
              <a:extLst>
                <a:ext uri="{FF2B5EF4-FFF2-40B4-BE49-F238E27FC236}">
                  <a16:creationId xmlns:a16="http://schemas.microsoft.com/office/drawing/2014/main" id="{35DBBAC4-A0DC-44A6-A64F-3FF22BC30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25">
              <a:extLst>
                <a:ext uri="{FF2B5EF4-FFF2-40B4-BE49-F238E27FC236}">
                  <a16:creationId xmlns:a16="http://schemas.microsoft.com/office/drawing/2014/main" id="{45359546-A3CF-4560-869D-4C642B0F75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26">
              <a:extLst>
                <a:ext uri="{FF2B5EF4-FFF2-40B4-BE49-F238E27FC236}">
                  <a16:creationId xmlns:a16="http://schemas.microsoft.com/office/drawing/2014/main" id="{A9D2DDA1-3EE0-4B5E-8107-6000BCB2B4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6DA22C48-18EA-47BE-B75A-9594E025B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28">
              <a:extLst>
                <a:ext uri="{FF2B5EF4-FFF2-40B4-BE49-F238E27FC236}">
                  <a16:creationId xmlns:a16="http://schemas.microsoft.com/office/drawing/2014/main" id="{411A5F9B-C5BD-4FE0-BEE1-5FA9B82FB3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AFFCFD60-FB34-408B-A2EA-311A1093D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72B9EBCA-3EF6-4296-80E0-CD849B27ED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31">
              <a:extLst>
                <a:ext uri="{FF2B5EF4-FFF2-40B4-BE49-F238E27FC236}">
                  <a16:creationId xmlns:a16="http://schemas.microsoft.com/office/drawing/2014/main" id="{CC021197-0DB7-42B6-93BB-32252A9373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A134327-4864-46BB-A57A-7055C9E3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2" y="2296229"/>
            <a:ext cx="2217738" cy="1819365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FF"/>
                </a:solidFill>
              </a:rPr>
              <a:t>802.11 </a:t>
            </a:r>
            <a:br>
              <a:rPr lang="en-US" sz="4400" dirty="0" smtClean="0">
                <a:solidFill>
                  <a:srgbClr val="FFFFFF"/>
                </a:solidFill>
              </a:rPr>
            </a:br>
            <a:r>
              <a:rPr lang="en-US" sz="4400" dirty="0" smtClean="0">
                <a:solidFill>
                  <a:srgbClr val="FFFFFF"/>
                </a:solidFill>
              </a:rPr>
              <a:t>History</a:t>
            </a:r>
            <a:endParaRPr lang="en-US" sz="4400" dirty="0">
              <a:solidFill>
                <a:srgbClr val="FFFFFF"/>
              </a:solidFill>
            </a:endParaRPr>
          </a:p>
        </p:txBody>
      </p:sp>
      <p:sp useBgFill="1">
        <p:nvSpPr>
          <p:cNvPr id="124" name="Round Diagonal Corner Rectangle 6">
            <a:extLst>
              <a:ext uri="{FF2B5EF4-FFF2-40B4-BE49-F238E27FC236}">
                <a16:creationId xmlns:a16="http://schemas.microsoft.com/office/drawing/2014/main" id="{7C30BDFE-E13B-4CD1-9371-FAEDFF80CD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47D4E2-EA7B-40EF-8062-D1FAF838F6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27" name="Freeform 32">
              <a:extLst>
                <a:ext uri="{FF2B5EF4-FFF2-40B4-BE49-F238E27FC236}">
                  <a16:creationId xmlns:a16="http://schemas.microsoft.com/office/drawing/2014/main" id="{F1549F3B-53A1-4D15-8E8E-4297D91B8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33">
              <a:extLst>
                <a:ext uri="{FF2B5EF4-FFF2-40B4-BE49-F238E27FC236}">
                  <a16:creationId xmlns:a16="http://schemas.microsoft.com/office/drawing/2014/main" id="{841347B2-F767-433C-946A-1B19B4C40E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9" name="Freeform 34">
              <a:extLst>
                <a:ext uri="{FF2B5EF4-FFF2-40B4-BE49-F238E27FC236}">
                  <a16:creationId xmlns:a16="http://schemas.microsoft.com/office/drawing/2014/main" id="{B34A4847-B6CA-4001-8EB1-33B3854A4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0" name="Freeform 35">
              <a:extLst>
                <a:ext uri="{FF2B5EF4-FFF2-40B4-BE49-F238E27FC236}">
                  <a16:creationId xmlns:a16="http://schemas.microsoft.com/office/drawing/2014/main" id="{EF334B32-D0A0-45DE-99CB-37A3E56ECE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6">
              <a:extLst>
                <a:ext uri="{FF2B5EF4-FFF2-40B4-BE49-F238E27FC236}">
                  <a16:creationId xmlns:a16="http://schemas.microsoft.com/office/drawing/2014/main" id="{5D1098DF-5812-4A6F-A4B7-AFEBEDA983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7">
              <a:extLst>
                <a:ext uri="{FF2B5EF4-FFF2-40B4-BE49-F238E27FC236}">
                  <a16:creationId xmlns:a16="http://schemas.microsoft.com/office/drawing/2014/main" id="{2A72CC5D-2EA1-4ABD-B694-045401D7F2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8">
              <a:extLst>
                <a:ext uri="{FF2B5EF4-FFF2-40B4-BE49-F238E27FC236}">
                  <a16:creationId xmlns:a16="http://schemas.microsoft.com/office/drawing/2014/main" id="{47B8C57D-403F-4D5B-9724-24276E99B4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9">
              <a:extLst>
                <a:ext uri="{FF2B5EF4-FFF2-40B4-BE49-F238E27FC236}">
                  <a16:creationId xmlns:a16="http://schemas.microsoft.com/office/drawing/2014/main" id="{4890E5D3-F793-4B6A-AA8F-1F6C03BD1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40">
              <a:extLst>
                <a:ext uri="{FF2B5EF4-FFF2-40B4-BE49-F238E27FC236}">
                  <a16:creationId xmlns:a16="http://schemas.microsoft.com/office/drawing/2014/main" id="{68A2FE4A-346D-4EA5-B377-EED4515161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Rectangle 41">
              <a:extLst>
                <a:ext uri="{FF2B5EF4-FFF2-40B4-BE49-F238E27FC236}">
                  <a16:creationId xmlns:a16="http://schemas.microsoft.com/office/drawing/2014/main" id="{2F12D5D5-9BB1-4D89-B5B4-8F8353825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234" y="1093788"/>
            <a:ext cx="6763641" cy="3962400"/>
          </a:xfrm>
        </p:spPr>
      </p:pic>
      <p:sp>
        <p:nvSpPr>
          <p:cNvPr id="3" name="Rectangle 2"/>
          <p:cNvSpPr/>
          <p:nvPr/>
        </p:nvSpPr>
        <p:spPr>
          <a:xfrm>
            <a:off x="4059935" y="58982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https://www.wirelesstrainingsolutions.com/future-fi-the-road-to-802-11-2020-and-beyond-chapter-3/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7687" y="5898246"/>
            <a:ext cx="117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39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8466"/>
            <a:ext cx="9905998" cy="1478570"/>
          </a:xfrm>
        </p:spPr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3176588" cy="3541714"/>
          </a:xfrm>
        </p:spPr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relies on radio waves.  Radio communications are at their root half-duplex.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11" y="1787036"/>
            <a:ext cx="6362700" cy="44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8466"/>
            <a:ext cx="9905998" cy="1478570"/>
          </a:xfrm>
        </p:spPr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3176588" cy="3541714"/>
          </a:xfrm>
        </p:spPr>
        <p:txBody>
          <a:bodyPr/>
          <a:lstStyle/>
          <a:p>
            <a:r>
              <a:rPr lang="en-US" dirty="0" smtClean="0"/>
              <a:t>Different surfaces have difference effects on </a:t>
            </a:r>
            <a:r>
              <a:rPr lang="en-US" dirty="0" err="1" smtClean="0"/>
              <a:t>wifi</a:t>
            </a:r>
            <a:r>
              <a:rPr lang="en-US" dirty="0" smtClean="0"/>
              <a:t> signals.  (Chart shows </a:t>
            </a:r>
            <a:r>
              <a:rPr lang="en-US" dirty="0" err="1" smtClean="0"/>
              <a:t>db</a:t>
            </a:r>
            <a:r>
              <a:rPr lang="en-US" dirty="0" smtClean="0"/>
              <a:t> attenuation)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75" y="1324586"/>
            <a:ext cx="5881571" cy="44666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8310" y="6068986"/>
            <a:ext cx="5846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https://www.quora.com/Can-walls-interfere-on-a-WiFi-signal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0814" y="6068986"/>
            <a:ext cx="117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5825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8466"/>
            <a:ext cx="9905998" cy="1478570"/>
          </a:xfrm>
        </p:spPr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2198688" cy="3541714"/>
          </a:xfrm>
        </p:spPr>
        <p:txBody>
          <a:bodyPr/>
          <a:lstStyle/>
          <a:p>
            <a:r>
              <a:rPr lang="en-US" dirty="0" smtClean="0"/>
              <a:t>Recommended signal strength in </a:t>
            </a:r>
            <a:r>
              <a:rPr lang="en-US" dirty="0" err="1" smtClean="0"/>
              <a:t>dBm</a:t>
            </a:r>
            <a:r>
              <a:rPr lang="en-US" dirty="0" smtClean="0"/>
              <a:t>. Lower is better.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55" y="1620779"/>
            <a:ext cx="7624265" cy="4288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0855" y="6139934"/>
            <a:ext cx="409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https://eyesaas.com/wi-fi-signal-strength/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62996" y="6139934"/>
            <a:ext cx="117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83569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08466"/>
            <a:ext cx="9905998" cy="1478570"/>
          </a:xfrm>
        </p:spPr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2198688" cy="3541714"/>
          </a:xfrm>
        </p:spPr>
        <p:txBody>
          <a:bodyPr/>
          <a:lstStyle/>
          <a:p>
            <a:r>
              <a:rPr lang="en-US" dirty="0" smtClean="0"/>
              <a:t>Schools have moved from a coverage model to a capacity or density model</a:t>
            </a:r>
            <a:endParaRPr lang="en-US" dirty="0"/>
          </a:p>
        </p:txBody>
      </p:sp>
      <p:pic>
        <p:nvPicPr>
          <p:cNvPr id="3076" name="Picture 4" descr="overage-vs-capactiy-wifi-network-desig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1787036"/>
            <a:ext cx="8407400" cy="35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40100" y="5791201"/>
            <a:ext cx="4669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https://www.accessagility.com/wifi-design-guide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17" y="5759833"/>
            <a:ext cx="122540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60083"/>
            <a:ext cx="9905998" cy="1478570"/>
          </a:xfrm>
        </p:spPr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Standards</a:t>
            </a:r>
            <a:br>
              <a:rPr lang="en-US" dirty="0" smtClean="0"/>
            </a:br>
            <a:r>
              <a:rPr lang="en-US" dirty="0" smtClean="0"/>
              <a:t>802.11n  </a:t>
            </a:r>
            <a:r>
              <a:rPr lang="en-US" dirty="0" smtClean="0"/>
              <a:t>- Introduced </a:t>
            </a:r>
            <a:r>
              <a:rPr lang="en-US" dirty="0" err="1" smtClean="0"/>
              <a:t>su-mimo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112" y="1723231"/>
            <a:ext cx="9905999" cy="747713"/>
          </a:xfrm>
        </p:spPr>
        <p:txBody>
          <a:bodyPr/>
          <a:lstStyle/>
          <a:p>
            <a:r>
              <a:rPr lang="en-US" dirty="0" smtClean="0"/>
              <a:t>SU-MIMO </a:t>
            </a:r>
            <a:r>
              <a:rPr lang="mr-IN" dirty="0" smtClean="0"/>
              <a:t>–</a:t>
            </a:r>
            <a:r>
              <a:rPr lang="en-US" dirty="0" smtClean="0"/>
              <a:t> Single User Multiple Input and Multiple Output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2"/>
          <a:stretch/>
        </p:blipFill>
        <p:spPr>
          <a:xfrm>
            <a:off x="1141413" y="2470944"/>
            <a:ext cx="4319588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2470944"/>
            <a:ext cx="4762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458F2BF-BADE-4065-82F6-09DC506399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810EE9-21D6-4069-8A38-BDFA7E52C4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3848AA-6786-49FE-9536-257C2A38233A}">
  <ds:schemaRefs>
    <ds:schemaRef ds:uri="http://purl.org/dc/elements/1.1/"/>
    <ds:schemaRef ds:uri="71af3243-3dd4-4a8d-8c0d-dd76da1f02a5"/>
    <ds:schemaRef ds:uri="http://purl.org/dc/terms/"/>
    <ds:schemaRef ds:uri="http://www.w3.org/XML/1998/namespace"/>
    <ds:schemaRef ds:uri="16c05727-aa75-4e4a-9b5f-8a80a1165891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Circuit design</Template>
  <TotalTime>0</TotalTime>
  <Words>611</Words>
  <Application>Microsoft Office PowerPoint</Application>
  <PresentationFormat>Widescreen</PresentationFormat>
  <Paragraphs>112</Paragraphs>
  <Slides>23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Mangal</vt:lpstr>
      <vt:lpstr>Trebuchet MS</vt:lpstr>
      <vt:lpstr>Tw Cen MT</vt:lpstr>
      <vt:lpstr>Circuit</vt:lpstr>
      <vt:lpstr>Wi-Fi Networks in Schools</vt:lpstr>
      <vt:lpstr>Chris Lockhart – director of technology Princeton City Schools</vt:lpstr>
      <vt:lpstr>AGENDA</vt:lpstr>
      <vt:lpstr>802.11  History</vt:lpstr>
      <vt:lpstr>Wifi basics</vt:lpstr>
      <vt:lpstr>Wifi basics</vt:lpstr>
      <vt:lpstr>Wifi basics</vt:lpstr>
      <vt:lpstr>Wifi basics</vt:lpstr>
      <vt:lpstr>Wifi Standards 802.11n  - Introduced su-mimo</vt:lpstr>
      <vt:lpstr>802.11ac  - Introduced mu-mimo</vt:lpstr>
      <vt:lpstr>802.11ac  - Introduced Beam-Forming</vt:lpstr>
      <vt:lpstr>802.11ac  - Introduced Beam-Forming Ruckus Array</vt:lpstr>
      <vt:lpstr>802.11ac  - Introduced Beam-Forming Cisco Array</vt:lpstr>
      <vt:lpstr>802.11ax  - expands ofda to ofdma</vt:lpstr>
      <vt:lpstr>Wifi Standards</vt:lpstr>
      <vt:lpstr>Mac os MCS</vt:lpstr>
      <vt:lpstr>School Specific Challenges</vt:lpstr>
      <vt:lpstr>School Specific Challenges</vt:lpstr>
      <vt:lpstr>School Specific Challenges</vt:lpstr>
      <vt:lpstr>School Specific Challenges</vt:lpstr>
      <vt:lpstr>School Specific Tips</vt:lpstr>
      <vt:lpstr>School Specific Tips</vt:lpstr>
      <vt:lpstr>  Contact details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2019-05-04T13:29:08Z</dcterms:created>
  <dcterms:modified xsi:type="dcterms:W3CDTF">2019-05-07T02:24:00Z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